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BE1F-9F48-434C-8D93-5189BC4C4DB4}" type="datetimeFigureOut">
              <a:rPr lang="nl-NL" smtClean="0"/>
              <a:t>7-3-2016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834E-9E65-4938-B27E-34D54A4699D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BE1F-9F48-434C-8D93-5189BC4C4DB4}" type="datetimeFigureOut">
              <a:rPr lang="nl-NL" smtClean="0"/>
              <a:t>7-3-2016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834E-9E65-4938-B27E-34D54A4699D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BE1F-9F48-434C-8D93-5189BC4C4DB4}" type="datetimeFigureOut">
              <a:rPr lang="nl-NL" smtClean="0"/>
              <a:t>7-3-2016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834E-9E65-4938-B27E-34D54A4699D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BE1F-9F48-434C-8D93-5189BC4C4DB4}" type="datetimeFigureOut">
              <a:rPr lang="nl-NL" smtClean="0"/>
              <a:t>7-3-2016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834E-9E65-4938-B27E-34D54A4699D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BE1F-9F48-434C-8D93-5189BC4C4DB4}" type="datetimeFigureOut">
              <a:rPr lang="nl-NL" smtClean="0"/>
              <a:t>7-3-2016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834E-9E65-4938-B27E-34D54A4699D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BE1F-9F48-434C-8D93-5189BC4C4DB4}" type="datetimeFigureOut">
              <a:rPr lang="nl-NL" smtClean="0"/>
              <a:t>7-3-2016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834E-9E65-4938-B27E-34D54A4699D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BE1F-9F48-434C-8D93-5189BC4C4DB4}" type="datetimeFigureOut">
              <a:rPr lang="nl-NL" smtClean="0"/>
              <a:t>7-3-2016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834E-9E65-4938-B27E-34D54A4699D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BE1F-9F48-434C-8D93-5189BC4C4DB4}" type="datetimeFigureOut">
              <a:rPr lang="nl-NL" smtClean="0"/>
              <a:t>7-3-2016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834E-9E65-4938-B27E-34D54A4699D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BE1F-9F48-434C-8D93-5189BC4C4DB4}" type="datetimeFigureOut">
              <a:rPr lang="nl-NL" smtClean="0"/>
              <a:t>7-3-2016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834E-9E65-4938-B27E-34D54A4699D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BE1F-9F48-434C-8D93-5189BC4C4DB4}" type="datetimeFigureOut">
              <a:rPr lang="nl-NL" smtClean="0"/>
              <a:t>7-3-2016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834E-9E65-4938-B27E-34D54A4699D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ABE1F-9F48-434C-8D93-5189BC4C4DB4}" type="datetimeFigureOut">
              <a:rPr lang="nl-NL" smtClean="0"/>
              <a:t>7-3-2016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0834E-9E65-4938-B27E-34D54A4699D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ABE1F-9F48-434C-8D93-5189BC4C4DB4}" type="datetimeFigureOut">
              <a:rPr lang="nl-NL" smtClean="0"/>
              <a:t>7-3-2016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0834E-9E65-4938-B27E-34D54A4699D0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schooltv.nl/video/de-tachtigjarige-oorlog-nederland-komt-in-opstand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Hoofdstuk 6</a:t>
            </a:r>
            <a:br>
              <a:rPr lang="nl-NL" dirty="0" smtClean="0"/>
            </a:br>
            <a:r>
              <a:rPr lang="nl-NL" dirty="0" smtClean="0"/>
              <a:t>‘Een nieuwe republiek in Europa’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Paragraaf 6.1</a:t>
            </a:r>
          </a:p>
          <a:p>
            <a:r>
              <a:rPr lang="nl-NL" dirty="0" smtClean="0"/>
              <a:t>‘De opstand in Europees perspectief’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Kenmerkend aspect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Het </a:t>
            </a:r>
            <a:r>
              <a:rPr lang="nl-NL" dirty="0" smtClean="0">
                <a:solidFill>
                  <a:srgbClr val="FF0000"/>
                </a:solidFill>
              </a:rPr>
              <a:t>conflict</a:t>
            </a:r>
            <a:r>
              <a:rPr lang="nl-NL" dirty="0" smtClean="0"/>
              <a:t> in de Nederlanden dat </a:t>
            </a:r>
            <a:r>
              <a:rPr lang="nl-NL" dirty="0" smtClean="0">
                <a:solidFill>
                  <a:srgbClr val="FF0000"/>
                </a:solidFill>
              </a:rPr>
              <a:t>resulteerde in de stichting van een Nederlandse staat</a:t>
            </a:r>
            <a:endParaRPr lang="nl-NL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Mindmap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‘De Nederlandse opstand’</a:t>
            </a:r>
          </a:p>
          <a:p>
            <a:pPr>
              <a:buNone/>
            </a:pPr>
            <a:r>
              <a:rPr lang="nl-NL" dirty="0" smtClean="0"/>
              <a:t>Wat weet je al over dit onderwerp? (voorkennis)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	Maak een </a:t>
            </a:r>
            <a:r>
              <a:rPr lang="nl-NL" dirty="0" err="1" smtClean="0"/>
              <a:t>mindmap</a:t>
            </a:r>
            <a:r>
              <a:rPr lang="nl-NL" dirty="0" smtClean="0"/>
              <a:t> voor jezelf wat je al weet; probeer deze </a:t>
            </a:r>
            <a:r>
              <a:rPr lang="nl-NL" dirty="0" err="1" smtClean="0"/>
              <a:t>mindmap</a:t>
            </a:r>
            <a:r>
              <a:rPr lang="nl-NL" dirty="0" smtClean="0"/>
              <a:t> meteen te rubriceren (in rubrieken in te delen)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nl-NL" dirty="0" smtClean="0"/>
              <a:t>16</a:t>
            </a:r>
            <a:r>
              <a:rPr lang="nl-NL" baseline="30000" dirty="0" smtClean="0"/>
              <a:t>e</a:t>
            </a:r>
            <a:r>
              <a:rPr lang="nl-NL" dirty="0" smtClean="0"/>
              <a:t> en 17</a:t>
            </a:r>
            <a:r>
              <a:rPr lang="nl-NL" baseline="30000" dirty="0" smtClean="0"/>
              <a:t>e</a:t>
            </a:r>
            <a:r>
              <a:rPr lang="nl-NL" dirty="0" smtClean="0"/>
              <a:t> eeuw: godsdienstoorlogen in </a:t>
            </a:r>
            <a:r>
              <a:rPr lang="nl-NL" dirty="0" err="1" smtClean="0"/>
              <a:t>Noord-Europa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nl-NL" dirty="0" smtClean="0">
                <a:sym typeface="Wingdings" pitchFamily="2" charset="2"/>
              </a:rPr>
              <a:t> </a:t>
            </a:r>
            <a:r>
              <a:rPr lang="nl-NL" dirty="0" smtClean="0"/>
              <a:t>16</a:t>
            </a:r>
            <a:r>
              <a:rPr lang="nl-NL" baseline="30000" dirty="0" smtClean="0"/>
              <a:t>e</a:t>
            </a:r>
            <a:r>
              <a:rPr lang="nl-NL" dirty="0" smtClean="0"/>
              <a:t> eeuw: </a:t>
            </a:r>
            <a:r>
              <a:rPr lang="nl-NL" b="1" dirty="0" smtClean="0">
                <a:solidFill>
                  <a:srgbClr val="FF0000"/>
                </a:solidFill>
              </a:rPr>
              <a:t>reformatie</a:t>
            </a:r>
            <a:r>
              <a:rPr lang="nl-NL" dirty="0" smtClean="0"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nl-NL" dirty="0" smtClean="0">
                <a:sym typeface="Wingdings" pitchFamily="2" charset="2"/>
              </a:rPr>
              <a:t>	 </a:t>
            </a:r>
            <a:r>
              <a:rPr lang="nl-NL" dirty="0" smtClean="0">
                <a:sym typeface="Wingdings" pitchFamily="2" charset="2"/>
              </a:rPr>
              <a:t>nieuw christelijk geloof (naast het katholieke geloof) = protestantisme = steeds populairder </a:t>
            </a:r>
            <a:r>
              <a:rPr lang="nl-NL" dirty="0" smtClean="0">
                <a:sym typeface="Wingdings" pitchFamily="2" charset="2"/>
              </a:rPr>
              <a:t>geworden</a:t>
            </a:r>
            <a:endParaRPr lang="nl-NL" dirty="0">
              <a:sym typeface="Wingdings" pitchFamily="2" charset="2"/>
            </a:endParaRPr>
          </a:p>
          <a:p>
            <a:pPr>
              <a:buNone/>
            </a:pPr>
            <a:r>
              <a:rPr lang="nl-NL" dirty="0" smtClean="0">
                <a:sym typeface="Wingdings" panose="05000000000000000000" pitchFamily="2" charset="2"/>
              </a:rPr>
              <a:t>	</a:t>
            </a:r>
            <a:r>
              <a:rPr lang="nl-NL" dirty="0" smtClean="0">
                <a:sym typeface="Wingdings" pitchFamily="2" charset="2"/>
              </a:rPr>
              <a:t>godsdienstoorlogen </a:t>
            </a:r>
            <a:r>
              <a:rPr lang="nl-NL" dirty="0" smtClean="0">
                <a:sym typeface="Wingdings" pitchFamily="2" charset="2"/>
              </a:rPr>
              <a:t>/ conflicten. </a:t>
            </a:r>
          </a:p>
          <a:p>
            <a:pPr>
              <a:buNone/>
            </a:pPr>
            <a:endParaRPr lang="nl-NL" dirty="0" smtClean="0">
              <a:sym typeface="Wingdings" pitchFamily="2" charset="2"/>
            </a:endParaRPr>
          </a:p>
          <a:p>
            <a:pPr>
              <a:buNone/>
            </a:pPr>
            <a:r>
              <a:rPr lang="nl-NL" dirty="0" smtClean="0">
                <a:sym typeface="Wingdings" pitchFamily="2" charset="2"/>
              </a:rPr>
              <a:t>Waar? In Noord-Europa: Frankrijk, Duitsland en de </a:t>
            </a:r>
            <a:r>
              <a:rPr lang="nl-NL" dirty="0" smtClean="0">
                <a:sym typeface="Wingdings" pitchFamily="2" charset="2"/>
              </a:rPr>
              <a:t>       Nederlanden</a:t>
            </a:r>
            <a:endParaRPr lang="nl-NL" dirty="0" smtClean="0">
              <a:sym typeface="Wingdings" pitchFamily="2" charset="2"/>
            </a:endParaRPr>
          </a:p>
          <a:p>
            <a:pPr>
              <a:buNone/>
            </a:pPr>
            <a:r>
              <a:rPr lang="nl-NL" dirty="0" smtClean="0">
                <a:sym typeface="Wingdings" pitchFamily="2" charset="2"/>
              </a:rPr>
              <a:t>Waarom? Sommige bevolkingsgroepen werden aanhanger van een protestantse stroming (Luthers of Calvinistisch), de vorsten wilden graag dat deze bevolkingsgroepen katholiek bleven = conflict / ruzie</a:t>
            </a:r>
            <a:endParaRPr lang="nl-NL" dirty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00" y="251148"/>
            <a:ext cx="8971999" cy="5143946"/>
          </a:xfrm>
        </p:spPr>
      </p:pic>
    </p:spTree>
    <p:extLst>
      <p:ext uri="{BB962C8B-B14F-4D97-AF65-F5344CB8AC3E}">
        <p14:creationId xmlns:p14="http://schemas.microsoft.com/office/powerpoint/2010/main" val="338882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Godsdiensttwisten in Frankrijk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nl-NL" dirty="0" smtClean="0"/>
              <a:t>16</a:t>
            </a:r>
            <a:r>
              <a:rPr lang="nl-NL" baseline="30000" dirty="0" smtClean="0"/>
              <a:t>e</a:t>
            </a:r>
            <a:r>
              <a:rPr lang="nl-NL" dirty="0" smtClean="0"/>
              <a:t> eeuw: calvinisme populair geworden onder burgers (inwoners steden) en sommige edelen. De Franse koning ging niet over op strenge vervolging, hij was zelf katholiek</a:t>
            </a:r>
          </a:p>
          <a:p>
            <a:pPr>
              <a:buFontTx/>
              <a:buChar char="-"/>
            </a:pPr>
            <a:r>
              <a:rPr lang="nl-NL" dirty="0" smtClean="0"/>
              <a:t>In de loop van de 16</a:t>
            </a:r>
            <a:r>
              <a:rPr lang="nl-NL" baseline="30000" dirty="0" smtClean="0"/>
              <a:t>e</a:t>
            </a:r>
            <a:r>
              <a:rPr lang="nl-NL" dirty="0" smtClean="0"/>
              <a:t> en 17</a:t>
            </a:r>
            <a:r>
              <a:rPr lang="nl-NL" baseline="30000" dirty="0" smtClean="0"/>
              <a:t>e</a:t>
            </a:r>
            <a:r>
              <a:rPr lang="nl-NL" dirty="0" smtClean="0"/>
              <a:t> eeuw proberen de protestanten (we noemen ze Hugenoten in Frankrijk) en de katholieken de koning voor zich te winnen. </a:t>
            </a:r>
          </a:p>
          <a:p>
            <a:pPr>
              <a:buFontTx/>
              <a:buChar char="-"/>
            </a:pPr>
            <a:r>
              <a:rPr lang="nl-NL" dirty="0" smtClean="0"/>
              <a:t>1598: rust keert enigszins terug met het ‘edict van </a:t>
            </a:r>
            <a:r>
              <a:rPr lang="nl-NL" dirty="0" err="1" smtClean="0"/>
              <a:t>Nantes</a:t>
            </a:r>
            <a:r>
              <a:rPr lang="nl-NL" dirty="0" smtClean="0"/>
              <a:t>’ = Hugenoten krijgen vrijheid van godsdienst.  </a:t>
            </a:r>
          </a:p>
          <a:p>
            <a:pPr>
              <a:buFontTx/>
              <a:buChar char="-"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Godsdiensttwisten in Duitsland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nl-NL" dirty="0" smtClean="0"/>
              <a:t>De politieke macht in Duitsland is verdeeld onder heel veel verschillende vorsten; sommige vorsten hadden zich bekeerd tot het protestantisme. </a:t>
            </a:r>
          </a:p>
          <a:p>
            <a:pPr>
              <a:buFontTx/>
              <a:buChar char="-"/>
            </a:pPr>
            <a:r>
              <a:rPr lang="nl-NL" dirty="0" smtClean="0"/>
              <a:t>Keizer Karel V(die over al die vorsten ging) was katholiek en wilde dat iedereen katholiek bleef. </a:t>
            </a:r>
          </a:p>
          <a:p>
            <a:pPr>
              <a:buFontTx/>
              <a:buChar char="-"/>
            </a:pPr>
            <a:r>
              <a:rPr lang="nl-NL" dirty="0" smtClean="0"/>
              <a:t>Dit leidde tot godsdienstoorlogen </a:t>
            </a:r>
            <a:r>
              <a:rPr lang="nl-NL" dirty="0" smtClean="0">
                <a:sym typeface="Wingdings" pitchFamily="2" charset="2"/>
              </a:rPr>
              <a:t> 1555 godsdienstoorlogen voorbij  de vorst bepaald de godsdienst in zijn gebied en niet de keizer. 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Godsdiensttwisten in de Nederlanden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nl-NL" dirty="0" smtClean="0"/>
              <a:t>Oorzaken: </a:t>
            </a:r>
          </a:p>
          <a:p>
            <a:pPr>
              <a:buFontTx/>
              <a:buChar char="-"/>
            </a:pPr>
            <a:r>
              <a:rPr lang="nl-NL" dirty="0" smtClean="0"/>
              <a:t>Centralisatiepolitiek </a:t>
            </a:r>
            <a:r>
              <a:rPr lang="nl-NL" sz="2600" dirty="0" smtClean="0"/>
              <a:t>(Karel V en Filips II wilden alles vanuit één punt regeren, dit ging ten kosten van de privileges van de lagere adel en de zelfstandige steden)</a:t>
            </a:r>
          </a:p>
          <a:p>
            <a:pPr>
              <a:buFontTx/>
              <a:buChar char="-"/>
            </a:pPr>
            <a:r>
              <a:rPr lang="nl-NL" dirty="0" smtClean="0"/>
              <a:t>Strenge vervolging van de protestanten </a:t>
            </a:r>
            <a:r>
              <a:rPr lang="nl-NL" sz="2600" dirty="0" smtClean="0"/>
              <a:t>(Karel V en Filips II wilden dat iedereen katholiek bleef en probeerden de reformatie tegen te houden)</a:t>
            </a:r>
          </a:p>
          <a:p>
            <a:pPr marL="0" indent="0">
              <a:buNone/>
            </a:pPr>
            <a:r>
              <a:rPr lang="nl-NL" dirty="0" smtClean="0"/>
              <a:t>Aanleiding: </a:t>
            </a:r>
            <a:r>
              <a:rPr lang="nl-NL" b="1" dirty="0" smtClean="0">
                <a:solidFill>
                  <a:srgbClr val="FF0000"/>
                </a:solidFill>
              </a:rPr>
              <a:t>1566 = Beeldenstorm </a:t>
            </a:r>
            <a:r>
              <a:rPr lang="nl-NL" dirty="0" smtClean="0"/>
              <a:t>in katholieke kerken.</a:t>
            </a:r>
          </a:p>
          <a:p>
            <a:pPr marL="0" indent="0">
              <a:buNone/>
            </a:pPr>
            <a:r>
              <a:rPr lang="nl-NL" dirty="0" smtClean="0"/>
              <a:t>Gevolgen:</a:t>
            </a:r>
          </a:p>
          <a:p>
            <a:r>
              <a:rPr lang="nl-NL" dirty="0" smtClean="0"/>
              <a:t>Filips II stuurt (n.a.v. de beeldenstorm) een leger om de opstandelingen neer te slaan = DE OPSTAND is begonnen.</a:t>
            </a:r>
          </a:p>
          <a:p>
            <a:r>
              <a:rPr lang="nl-NL" dirty="0" smtClean="0"/>
              <a:t>1579 De Nederlanden raakten gescheiden (zuid = trouw aan Filips, noord = niet trouw aan Filips </a:t>
            </a:r>
            <a:r>
              <a:rPr lang="nl-NL" dirty="0" smtClean="0">
                <a:sym typeface="Wingdings" panose="05000000000000000000" pitchFamily="2" charset="2"/>
              </a:rPr>
              <a:t> scheiden zich af = Unie van Utrecht)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Unie van Utrecht tekent ‘Plakkaat van </a:t>
            </a:r>
            <a:r>
              <a:rPr lang="nl-NL" dirty="0" err="1" smtClean="0">
                <a:sym typeface="Wingdings" panose="05000000000000000000" pitchFamily="2" charset="2"/>
              </a:rPr>
              <a:t>Verlatinghe</a:t>
            </a:r>
            <a:r>
              <a:rPr lang="nl-NL" dirty="0" smtClean="0">
                <a:sym typeface="Wingdings" panose="05000000000000000000" pitchFamily="2" charset="2"/>
              </a:rPr>
              <a:t>’ = ze verlaten Filips II officieel als vorst. 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1588 de Unie van Utrecht (7 gewesten) gaan verder als zelfstandige republiek!</a:t>
            </a:r>
          </a:p>
          <a:p>
            <a:pPr marL="0" indent="0">
              <a:buNone/>
            </a:pPr>
            <a:r>
              <a:rPr lang="nl-NL" dirty="0" smtClean="0"/>
              <a:t> </a:t>
            </a:r>
          </a:p>
          <a:p>
            <a:pPr marL="0" indent="0">
              <a:buNone/>
            </a:pPr>
            <a:endParaRPr lang="nl-NL" dirty="0" smtClean="0"/>
          </a:p>
        </p:txBody>
      </p:sp>
      <p:sp>
        <p:nvSpPr>
          <p:cNvPr id="4" name="Rechthoek 3"/>
          <p:cNvSpPr/>
          <p:nvPr/>
        </p:nvSpPr>
        <p:spPr>
          <a:xfrm>
            <a:off x="179512" y="6309320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1100" dirty="0" smtClean="0">
                <a:hlinkClick r:id="rId2"/>
              </a:rPr>
              <a:t>http://schooltv.nl/video/de-tachtigjarige-oorlog-nederland-komt-in-opstand/#q=Nederlandse%20opstand</a:t>
            </a:r>
            <a:endParaRPr lang="nl-NL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365</Words>
  <Application>Microsoft Office PowerPoint</Application>
  <PresentationFormat>Diavoorstelling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Office-thema</vt:lpstr>
      <vt:lpstr>Hoofdstuk 6 ‘Een nieuwe republiek in Europa’</vt:lpstr>
      <vt:lpstr>Kenmerkend aspect</vt:lpstr>
      <vt:lpstr>Mindmap</vt:lpstr>
      <vt:lpstr>16e en 17e eeuw: godsdienstoorlogen in Noord-Europa</vt:lpstr>
      <vt:lpstr>PowerPoint-presentatie</vt:lpstr>
      <vt:lpstr>Godsdiensttwisten in Frankrijk</vt:lpstr>
      <vt:lpstr>Godsdiensttwisten in Duitsland</vt:lpstr>
      <vt:lpstr>Godsdiensttwisten in de Nederlanden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6 ‘Een nieuwe republiek in Europa’</dc:title>
  <dc:creator>BMS</dc:creator>
  <cp:lastModifiedBy>Kristel Biemans</cp:lastModifiedBy>
  <cp:revision>10</cp:revision>
  <dcterms:created xsi:type="dcterms:W3CDTF">2015-03-13T12:04:11Z</dcterms:created>
  <dcterms:modified xsi:type="dcterms:W3CDTF">2016-03-07T10:18:10Z</dcterms:modified>
</cp:coreProperties>
</file>